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sldIdLst>
    <p:sldId id="257" r:id="rId6"/>
    <p:sldId id="258" r:id="rId7"/>
    <p:sldId id="259" r:id="rId8"/>
    <p:sldId id="256" r:id="rId9"/>
    <p:sldId id="261" r:id="rId10"/>
    <p:sldId id="260" r:id="rId11"/>
    <p:sldId id="263" r:id="rId12"/>
    <p:sldId id="262" r:id="rId13"/>
  </p:sldIdLst>
  <p:sldSz cx="9144000" cy="6858000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07098767" val="980" revOS="4"/>
      <pr:smFileRevision xmlns:pr="smNativeData" dt="1607098767" val="101"/>
      <pr:guideOptions xmlns:pr="smNativeData" dt="1607098767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47" d="100"/>
          <a:sy n="47" d="100"/>
        </p:scale>
        <p:origin x="1341" y="205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4" d="100"/>
        <a:sy n="14" d="100"/>
      </p:scale>
      <p:origin x="0" y="0"/>
    </p:cViewPr>
  </p:sorterViewPr>
  <p:notesViewPr>
    <p:cSldViewPr snapToObjects="1" showGuides="1">
      <p:cViewPr>
        <p:scale>
          <a:sx n="47" d="100"/>
          <a:sy n="47" d="100"/>
        </p:scale>
        <p:origin x="1341" y="205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g0AAAg0AAAmFgAAAAAAACYAAAAIAAAAAYAAAAAAAAA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pPr/>
            <a:r>
              <a:t>Klicka om du vill redigera rubrikformat</a:t>
            </a:r>
          </a:p>
        </p:txBody>
      </p:sp>
      <p:sp>
        <p:nvSpPr>
          <p:cNvPr id="3" name="BildUnder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AAAAACYAAAAIAAAAAY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Klicka om du vill redigera mall för underrubrikformat</a:t>
            </a:r>
          </a:p>
        </p:txBody>
      </p:sp>
      <p:sp>
        <p:nvSpPr>
          <p:cNvPr id="4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3A1BB42-0C8E-F44D-C019-FA18F55736AF}" type="datetime1">
              <a:t/>
            </a:fld>
          </a:p>
        </p:txBody>
      </p:sp>
      <p:sp>
        <p:nvSpPr>
          <p:cNvPr id="5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3A19188-C68E-F467-C019-3032DF573665}" type="slidenum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Klicka om du vill redigera rubrikformat</a:t>
            </a:r>
          </a:p>
        </p:txBody>
      </p:sp>
      <p:sp>
        <p:nvSpPr>
          <p:cNvPr id="3" name="Bildtext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AAAAACYAAAAIAAAAAg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Klicka om du vill redigera textformat</a:t>
            </a:r>
          </a:p>
          <a:p>
            <a:pPr lvl="1"/>
            <a:r>
              <a:t>Andra nivån</a:t>
            </a:r>
          </a:p>
          <a:p>
            <a:pPr lvl="2"/>
            <a:r>
              <a:t>Tredje nivån</a:t>
            </a:r>
          </a:p>
          <a:p>
            <a:pPr lvl="3"/>
            <a:r>
              <a:t>Fjärde nivån</a:t>
            </a:r>
          </a:p>
          <a:p>
            <a:pPr lvl="4"/>
            <a:r>
              <a:t>Femte nivån</a:t>
            </a:r>
          </a:p>
        </p:txBody>
      </p:sp>
      <p:sp>
        <p:nvSpPr>
          <p:cNvPr id="4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3A1E9FB-B58E-F41F-C019-434AA7573616}" type="datetime1">
              <a:t/>
            </a:fld>
          </a:p>
        </p:txBody>
      </p:sp>
      <p:sp>
        <p:nvSpPr>
          <p:cNvPr id="5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3A1C89D-D38E-F43E-C019-256B86573670}" type="slidenum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A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Klicka om du vill redigera rubrikformat</a:t>
            </a:r>
          </a:p>
        </p:txBody>
      </p:sp>
      <p:sp>
        <p:nvSpPr>
          <p:cNvPr id="3" name="Bildtext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A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Klicka om du vill redigera textformat</a:t>
            </a:r>
          </a:p>
          <a:p>
            <a:pPr lvl="1"/>
            <a:r>
              <a:t>Andra nivån</a:t>
            </a:r>
          </a:p>
          <a:p>
            <a:pPr lvl="2"/>
            <a:r>
              <a:t>Tredje nivån</a:t>
            </a:r>
          </a:p>
          <a:p>
            <a:pPr lvl="3"/>
            <a:r>
              <a:t>Fjärde nivån</a:t>
            </a:r>
          </a:p>
          <a:p>
            <a:pPr lvl="4"/>
            <a:r>
              <a:t>Femte nivån</a:t>
            </a:r>
          </a:p>
        </p:txBody>
      </p:sp>
      <p:sp>
        <p:nvSpPr>
          <p:cNvPr id="4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3A1BCEF-A18E-F44A-C019-571FF2573602}" type="datetime1">
              <a:t/>
            </a:fld>
          </a:p>
        </p:txBody>
      </p:sp>
      <p:sp>
        <p:nvSpPr>
          <p:cNvPr id="5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3A1A0EA-A48E-F456-C019-5203EE573607}" type="slidenum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Klicka om du vill redigera rubrikformat</a:t>
            </a:r>
          </a:p>
        </p:txBody>
      </p:sp>
      <p:sp>
        <p:nvSpPr>
          <p:cNvPr id="3" name="Bildtext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A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Klicka om du vill redigera textformat</a:t>
            </a:r>
          </a:p>
          <a:p>
            <a:pPr lvl="1"/>
            <a:r>
              <a:t>Andra nivån</a:t>
            </a:r>
          </a:p>
          <a:p>
            <a:pPr lvl="2"/>
            <a:r>
              <a:t>Tredje nivån</a:t>
            </a:r>
          </a:p>
          <a:p>
            <a:pPr lvl="3"/>
            <a:r>
              <a:t>Fjärde nivån</a:t>
            </a:r>
          </a:p>
          <a:p>
            <a:pPr lvl="4"/>
            <a:r>
              <a:t>Femte nivån</a:t>
            </a:r>
          </a:p>
        </p:txBody>
      </p:sp>
      <p:sp>
        <p:nvSpPr>
          <p:cNvPr id="4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3A18228-668E-F474-C019-9021CC5736C5}" type="datetime1">
              <a:t/>
            </a:fld>
          </a:p>
        </p:txBody>
      </p:sp>
      <p:sp>
        <p:nvSpPr>
          <p:cNvPr id="5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3A1DB0F-418E-F42D-C019-B778955736E2}" type="slidenum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AAAAACYAAAAIAAAAgY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Klicka om du vill redigera rubrikformat</a:t>
            </a:r>
          </a:p>
        </p:txBody>
      </p:sp>
      <p:sp>
        <p:nvSpPr>
          <p:cNvPr id="3" name="Bildtext1"/>
          <p:cNvSpPr>
            <a:spLocks noGrp="1" noChangeArrowheads="1"/>
            <a:extLst>
              <a:ext uri="smNativeData">
                <pr:smNativeData xmlns:pr="smNativeData" val="SMDATA_13_j2HK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AAAAACYAAAAIAAAAgY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/>
            <a:r>
              <a:t>Klicka om du vill redigera textformat</a:t>
            </a:r>
          </a:p>
        </p:txBody>
      </p:sp>
      <p:sp>
        <p:nvSpPr>
          <p:cNvPr id="4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3A1A4D8-968E-F452-C019-6007EA573635}" type="datetime1">
              <a:t/>
            </a:fld>
          </a:p>
        </p:txBody>
      </p:sp>
      <p:sp>
        <p:nvSpPr>
          <p:cNvPr id="5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JAB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vx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3A1EDB0-FE8E-F41B-C019-084EA357365D}" type="slidenum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jg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Klicka om du vill redigera rubrikformat</a:t>
            </a:r>
          </a:p>
        </p:txBody>
      </p:sp>
      <p:sp>
        <p:nvSpPr>
          <p:cNvPr id="3" name="Bildtext2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ZI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A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Klicka om du vill redigera textformat</a:t>
            </a:r>
          </a:p>
          <a:p>
            <a:pPr lvl="1"/>
            <a:r>
              <a:t>Andra nivån</a:t>
            </a:r>
          </a:p>
          <a:p>
            <a:pPr lvl="2"/>
            <a:r>
              <a:t>Tredje nivån</a:t>
            </a:r>
          </a:p>
          <a:p>
            <a:pPr lvl="3"/>
            <a:r>
              <a:t>Fjärde nivån</a:t>
            </a:r>
          </a:p>
          <a:p>
            <a:pPr lvl="4"/>
            <a:r>
              <a:t>Femte nivån</a:t>
            </a:r>
          </a:p>
        </p:txBody>
      </p:sp>
      <p:sp>
        <p:nvSpPr>
          <p:cNvPr id="4" name="Bildtext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JHd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Klicka om du vill redigera textformat</a:t>
            </a:r>
          </a:p>
          <a:p>
            <a:pPr lvl="1"/>
            <a:r>
              <a:t>Andra nivån</a:t>
            </a:r>
          </a:p>
          <a:p>
            <a:pPr lvl="2"/>
            <a:r>
              <a:t>Tredje nivån</a:t>
            </a:r>
          </a:p>
          <a:p>
            <a:pPr lvl="3"/>
            <a:r>
              <a:t>Fjärde nivån</a:t>
            </a:r>
          </a:p>
          <a:p>
            <a:pPr lvl="4"/>
            <a:r>
              <a:t>Femte nivån</a:t>
            </a:r>
          </a:p>
        </p:txBody>
      </p:sp>
      <p:sp>
        <p:nvSpPr>
          <p:cNvPr id="5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hj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3A18722-6C8E-F471-C019-9A24C95736CF}" type="datetime1">
              <a:t/>
            </a:fld>
          </a:p>
        </p:txBody>
      </p:sp>
      <p:sp>
        <p:nvSpPr>
          <p:cNvPr id="6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f0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hLPl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3A19721-6F8E-F461-C019-9934D95736CC}" type="slidenum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MZ9F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Klicka om du vill redigera rubrikformat</a:t>
            </a:r>
          </a:p>
        </p:txBody>
      </p:sp>
      <p:sp>
        <p:nvSpPr>
          <p:cNvPr id="3" name="Bildtext3"/>
          <p:cNvSpPr>
            <a:spLocks noGrp="1" noChangeArrowheads="1"/>
            <a:extLst>
              <a:ext uri="smNativeData">
                <pr:smNativeData xmlns:pr="smNativeData" val="SMDATA_13_j2HK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xW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AAAAACYAAAAIAAAAgY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Klicka om du vill redigera textformat</a:t>
            </a:r>
          </a:p>
        </p:txBody>
      </p:sp>
      <p:sp>
        <p:nvSpPr>
          <p:cNvPr id="4" name="Bildtext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98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Klicka om du vill redigera textformat</a:t>
            </a:r>
          </a:p>
          <a:p>
            <a:pPr lvl="1"/>
            <a:r>
              <a:t>Andra nivån</a:t>
            </a:r>
          </a:p>
          <a:p>
            <a:pPr lvl="2"/>
            <a:r>
              <a:t>Tredje nivån</a:t>
            </a:r>
          </a:p>
          <a:p>
            <a:pPr lvl="3"/>
            <a:r>
              <a:t>Fjärde nivån</a:t>
            </a:r>
          </a:p>
          <a:p>
            <a:pPr lvl="4"/>
            <a:r>
              <a:t>Femte nivån</a:t>
            </a:r>
          </a:p>
        </p:txBody>
      </p:sp>
      <p:sp>
        <p:nvSpPr>
          <p:cNvPr id="5" name="Bildtext2"/>
          <p:cNvSpPr>
            <a:spLocks noGrp="1" noChangeArrowheads="1"/>
            <a:extLst>
              <a:ext uri="smNativeData">
                <pr:smNativeData xmlns:pr="smNativeData" val="SMDATA_13_j2HK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9A2I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AAAAACYAAAAIAAAAgY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Klicka om du vill redigera textformat</a:t>
            </a:r>
          </a:p>
        </p:txBody>
      </p:sp>
      <p:sp>
        <p:nvSpPr>
          <p:cNvPr id="6" name="Bildtext4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h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A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Klicka om du vill redigera textformat</a:t>
            </a:r>
          </a:p>
          <a:p>
            <a:pPr lvl="1"/>
            <a:r>
              <a:t>Andra nivån</a:t>
            </a:r>
          </a:p>
          <a:p>
            <a:pPr lvl="2"/>
            <a:r>
              <a:t>Tredje nivån</a:t>
            </a:r>
          </a:p>
          <a:p>
            <a:pPr lvl="3"/>
            <a:r>
              <a:t>Fjärde nivån</a:t>
            </a:r>
          </a:p>
          <a:p>
            <a:pPr lvl="4"/>
            <a:r>
              <a:t>Femte nivån</a:t>
            </a:r>
          </a:p>
        </p:txBody>
      </p:sp>
      <p:sp>
        <p:nvSpPr>
          <p:cNvPr id="7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i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3A186DC-928E-F470-C019-6425C8573631}" type="datetime1">
              <a:t/>
            </a:fld>
          </a:p>
        </p:txBody>
      </p:sp>
      <p:sp>
        <p:nvSpPr>
          <p:cNvPr id="8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O/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9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bk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3A1A2B7-F98E-F454-C019-0F01EC57365A}" type="slidenum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BCnq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Klicka om du vill redigera rubrikformat</a:t>
            </a:r>
          </a:p>
        </p:txBody>
      </p:sp>
      <p:sp>
        <p:nvSpPr>
          <p:cNvPr id="3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VGKc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3A19902-4C8E-F46F-C019-BA3AD75736EF}" type="datetime1">
              <a:t/>
            </a:fld>
          </a:p>
        </p:txBody>
      </p:sp>
      <p:sp>
        <p:nvSpPr>
          <p:cNvPr id="4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5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hi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3A1E643-0D8E-F410-C019-FB45A85736AE}" type="slidenum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Ad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3A1D954-1A8E-F42F-C019-EC7A975736B9}" type="datetime1">
              <a:t/>
            </a:fld>
          </a:p>
        </p:txBody>
      </p:sp>
      <p:sp>
        <p:nvSpPr>
          <p:cNvPr id="3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4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3A1ECC1-8F8E-F41A-C019-794FA257362C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AAAAACYAAAAIAAAAgY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Klicka om du vill redigera rubrikformat</a:t>
            </a:r>
          </a:p>
        </p:txBody>
      </p:sp>
      <p:sp>
        <p:nvSpPr>
          <p:cNvPr id="3" name="Bildtext2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A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/>
            <a:r>
              <a:t>Klicka om du vill redigera textformat</a:t>
            </a:r>
          </a:p>
          <a:p>
            <a:pPr lvl="1"/>
            <a:r>
              <a:t>Andra nivån</a:t>
            </a:r>
          </a:p>
          <a:p>
            <a:pPr lvl="2"/>
            <a:r>
              <a:t>Tredje nivån</a:t>
            </a:r>
          </a:p>
          <a:p>
            <a:pPr lvl="3"/>
            <a:r>
              <a:t>Fjärde nivån</a:t>
            </a:r>
          </a:p>
          <a:p>
            <a:pPr lvl="4"/>
            <a:r>
              <a:t>Femte nivån</a:t>
            </a:r>
          </a:p>
        </p:txBody>
      </p:sp>
      <p:sp>
        <p:nvSpPr>
          <p:cNvPr id="4" name="Bildtext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AAAAACYAAAAIAAAAAY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Klicka om du vill redigera textformat</a:t>
            </a:r>
          </a:p>
        </p:txBody>
      </p:sp>
      <p:sp>
        <p:nvSpPr>
          <p:cNvPr id="5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3A1BA11-5F8E-F44C-C019-A919F45736FC}" type="datetime1">
              <a:t/>
            </a:fld>
          </a:p>
        </p:txBody>
      </p:sp>
      <p:sp>
        <p:nvSpPr>
          <p:cNvPr id="6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3A1D190-DE8E-F427-C019-28729F57367D}" type="slidenum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AAAAACYAAAAIAAAAgY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Klicka om du vill redigera rubrikformat</a:t>
            </a:r>
          </a:p>
        </p:txBody>
      </p:sp>
      <p:sp>
        <p:nvSpPr>
          <p:cNvPr id="3" name="Bildtext2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AAAAACYAAAAIAAAAAY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t>Klicka om du vill redigera textformat</a:t>
            </a:r>
          </a:p>
        </p:txBody>
      </p:sp>
      <p:sp>
        <p:nvSpPr>
          <p:cNvPr id="4" name="Bildtext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AAAAACYAAAAIAAAAAY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Klicka om du vill redigera textformat</a:t>
            </a:r>
          </a:p>
        </p:txBody>
      </p:sp>
      <p:sp>
        <p:nvSpPr>
          <p:cNvPr id="5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3A1DC79-378E-F42A-C019-C17F92573694}" type="datetime1">
              <a:t/>
            </a:fld>
          </a:p>
        </p:txBody>
      </p:sp>
      <p:sp>
        <p:nvSpPr>
          <p:cNvPr id="6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3A1B688-C68E-F440-C019-3015F8573665}" type="slidenum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Standardformgiv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//////////8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Klicka om du vill redigera rubrikformat</a:t>
            </a:r>
          </a:p>
        </p:txBody>
      </p:sp>
      <p:sp>
        <p:nvSpPr>
          <p:cNvPr id="3" name="Bildtext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AAAAACYAAAAIAAAA//////////8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Klicka om du vill redigera textformat</a:t>
            </a:r>
          </a:p>
          <a:p>
            <a:pPr lvl="1"/>
            <a:r>
              <a:t>Andra nivån</a:t>
            </a:r>
          </a:p>
          <a:p>
            <a:pPr lvl="2"/>
            <a:r>
              <a:t>Tredje nivån</a:t>
            </a:r>
          </a:p>
          <a:p>
            <a:pPr lvl="3"/>
            <a:r>
              <a:t>Fjärde nivån</a:t>
            </a:r>
          </a:p>
          <a:p>
            <a:pPr lvl="4"/>
            <a:r>
              <a:t>Femte nivån</a:t>
            </a:r>
          </a:p>
        </p:txBody>
      </p:sp>
      <p:sp>
        <p:nvSpPr>
          <p:cNvPr id="4" name="OmrådeFörTidsstämpel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//////////8=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/>
            <a:fld id="{63A1825C-128E-F474-C019-E421CC5736B1}" type="datetime1">
              <a:t/>
            </a:fld>
          </a:p>
        </p:txBody>
      </p:sp>
      <p:sp>
        <p:nvSpPr>
          <p:cNvPr id="5" name="OmrådeFörSidfot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//////////8=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/>
            <a:r>
              <a:t/>
            </a:r>
          </a:p>
        </p:txBody>
      </p:sp>
      <p:sp>
        <p:nvSpPr>
          <p:cNvPr id="6" name="OmrådeFörBildNummer1"/>
          <p:cNvSpPr>
            <a:spLocks noGrp="1" noChangeArrowheads="1"/>
            <a:extLst>
              <a:ext uri="smNativeData">
                <pr:smNativeData xmlns:pr="smNativeData" val="SMDATA_13_j2HK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//////////8=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/>
            <a:fld id="{63A1F464-2A8E-F402-C019-DC57BA573689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Under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3EQAAvAUAAKwvAAB+KQAAEAAAACYAAAAIAAAAffD///////8="/>
              </a:ext>
            </a:extLst>
          </p:cNvSpPr>
          <p:nvPr>
            <p:ph type="subTitle" idx="1"/>
          </p:nvPr>
        </p:nvSpPr>
        <p:spPr>
          <a:xfrm>
            <a:off x="2798445" y="932180"/>
            <a:ext cx="4951095" cy="581279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1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2000"/>
              <a:t>Blended buteljerad på 60-talet</a:t>
            </a:r>
            <a:endParaRPr sz="2000"/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43%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Bourbonfat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Ca 2000:,</a:t>
            </a:r>
            <a:r>
              <a:t> andrahandsmarknad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Buteljerad av Clan Munro Whisky i Liverpool någon gång på 60-talet.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Doft:</a:t>
            </a:r>
            <a:r>
              <a:t>  Hasselnöt, vanilj, grädde, päron och honung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Smak:</a:t>
            </a:r>
            <a:r>
              <a:t> Gräddig, kola, litet stick av ingefära, kryddig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Eftersmak:</a:t>
            </a:r>
            <a:r>
              <a:t> Ganska kort men mycket behaglig, choklad, nötter, nougat</a:t>
            </a:r>
          </a:p>
        </p:txBody>
      </p:sp>
      <p:pic>
        <p:nvPicPr>
          <p:cNvPr id="3" name="Bild1"/>
          <p:cNvPicPr>
            <a:picLocks noChangeAspect="1"/>
            <a:extLst>
              <a:ext uri="smNativeData">
                <pr:smNativeData xmlns:pr="smNativeData" val="SMDATA_15_j2HKXxMAAAAlAAAAEQAAAG0AAAAAkAAAAEgAAACQAAAAS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AAAAAAAAAAA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uAEAAPYFAADkDwAA3B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04775" y="1353185"/>
            <a:ext cx="3072130" cy="23037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ruta1"/>
          <p:cNvSpPr txBox="1">
            <a:extLst>
              <a:ext uri="smNativeData">
                <pr:smNativeData xmlns:pr="smNativeData" val="SMDATA_13_j2HKXx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BcD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1AgAAUwEAANo1AABBBQAAECAAACYAAAAIAAAA//////////8="/>
              </a:ext>
            </a:extLst>
          </p:cNvSpPr>
          <p:nvPr/>
        </p:nvSpPr>
        <p:spPr>
          <a:xfrm>
            <a:off x="358775" y="215265"/>
            <a:ext cx="8395335" cy="638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l" defTabSz="44958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2400" b="1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1.	King Edward I - buteljerad på 60-talet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Under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3EQAAvAUAAKwvAAB+KQAAEAAAACYAAAAIAAAAffD///////8="/>
              </a:ext>
            </a:extLst>
          </p:cNvSpPr>
          <p:nvPr>
            <p:ph type="subTitle" idx="1"/>
          </p:nvPr>
        </p:nvSpPr>
        <p:spPr>
          <a:xfrm>
            <a:off x="2798445" y="932180"/>
            <a:ext cx="4951095" cy="581279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Buteljerad 2017 </a:t>
            </a:r>
            <a:r>
              <a:rPr b="1"/>
              <a:t>27 år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46%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Bourbonfat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Ca 1500:-</a:t>
            </a:r>
            <a:r>
              <a:t> Travel retail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Tomatin, det mesta går till blended i form av Talisman. Detta är en travelretail som släpptes 13 feb 2020.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Doft:</a:t>
            </a:r>
            <a:r>
              <a:t> Vanilj, kokos, smörkola, äpplen och ljust bröd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Smak:</a:t>
            </a:r>
            <a:r>
              <a:t> Smör, bröd, grädde, läder, ingefära och stjärnanis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Eftersmak:</a:t>
            </a:r>
            <a:r>
              <a:t> Fruktig, smörig, vit choklad och banan</a:t>
            </a:r>
          </a:p>
        </p:txBody>
      </p:sp>
      <p:sp>
        <p:nvSpPr>
          <p:cNvPr id="3" name="Textruta1"/>
          <p:cNvSpPr txBox="1">
            <a:extLst>
              <a:ext uri="smNativeData">
                <pr:smNativeData xmlns:pr="smNativeData" val="SMDATA_13_j2HKXx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BcD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1AgAAUwEAANo1AABBBQAAACAAACYAAAAIAAAA//////////8="/>
              </a:ext>
            </a:extLst>
          </p:cNvSpPr>
          <p:nvPr/>
        </p:nvSpPr>
        <p:spPr>
          <a:xfrm>
            <a:off x="358775" y="215265"/>
            <a:ext cx="8395335" cy="638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l" defTabSz="44958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2400" b="1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2.	Tomatin 21 – 21 år </a:t>
            </a:r>
          </a:p>
        </p:txBody>
      </p:sp>
      <p:pic>
        <p:nvPicPr>
          <p:cNvPr id="4" name="Bild1"/>
          <p:cNvPicPr>
            <a:picLocks noChangeAspect="1"/>
            <a:extLst>
              <a:ext uri="smNativeData">
                <pr:smNativeData xmlns:pr="smNativeData" val="SMDATA_15_j2HKXxMAAAAlAAAAEQAAAC0AAAAAkAAAAEgAAACQAAAAS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AAAAAAAAAAA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JUGAADGEgAAlQYAAMYS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3AMAAL0FAACvDQAAwyE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" y="932815"/>
            <a:ext cx="1597025" cy="45554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Under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3EQAAvAUAAKwvAAB+KQAAEAAAACYAAAAIAAAAffD///////8="/>
              </a:ext>
            </a:extLst>
          </p:cNvSpPr>
          <p:nvPr>
            <p:ph type="subTitle" idx="1"/>
          </p:nvPr>
        </p:nvSpPr>
        <p:spPr>
          <a:xfrm>
            <a:off x="2798445" y="932180"/>
            <a:ext cx="4951095" cy="581279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1992-2019 </a:t>
            </a:r>
            <a:r>
              <a:rPr b="1"/>
              <a:t>27 år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46,3%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Bourbonfat, 257 flaskor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Ca 2500:- </a:t>
            </a:r>
            <a:r>
              <a:t>andrahandsmarknad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Det har ”läckt ut” att detta är en Glenlivet.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Doft:</a:t>
            </a:r>
            <a:r>
              <a:t> Fruktbomb! Tropiska frukter och banan samsas med vanilj, gräddkola och honung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Smak:</a:t>
            </a:r>
            <a:r>
              <a:t> Smör, nötter, kola, mild beska från träet, äppelkaka, vaxig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Eftersmak:</a:t>
            </a:r>
            <a:r>
              <a:t> Lång fruktig, äpplen, ingefära, kanel och päron</a:t>
            </a:r>
          </a:p>
        </p:txBody>
      </p:sp>
      <p:sp>
        <p:nvSpPr>
          <p:cNvPr id="3" name="Textruta1"/>
          <p:cNvSpPr txBox="1">
            <a:extLst>
              <a:ext uri="smNativeData">
                <pr:smNativeData xmlns:pr="smNativeData" val="SMDATA_13_j2HKXx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BcD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1AgAAUwEAANo1AABBBQAAECAAACYAAAAIAAAA//////////8="/>
              </a:ext>
            </a:extLst>
          </p:cNvSpPr>
          <p:nvPr/>
        </p:nvSpPr>
        <p:spPr>
          <a:xfrm>
            <a:off x="358775" y="215265"/>
            <a:ext cx="8395335" cy="638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l" defTabSz="44958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2400" b="1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3.	The Old Speysider - 27 år</a:t>
            </a:r>
          </a:p>
        </p:txBody>
      </p:sp>
      <p:pic>
        <p:nvPicPr>
          <p:cNvPr id="4" name="Bild1"/>
          <p:cNvPicPr>
            <a:picLocks noChangeAspect="1"/>
            <a:extLst>
              <a:ext uri="smNativeData">
                <pr:smNativeData xmlns:pr="smNativeData" val="SMDATA_15_j2HKXxMAAAAlAAAAEQAAAC0AAAAAkAAAAEgAAACQAAAAS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AAAAAAAAAAA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oAUAAKAFAACRDgAACC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1453515" cy="57556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Under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3EQAAvAUAAKwvAAB+KQAAAAAAACYAAAAIAAAAAQAAAAAAAAA="/>
              </a:ext>
            </a:extLst>
          </p:cNvSpPr>
          <p:nvPr>
            <p:ph type="subTitle" idx="1"/>
          </p:nvPr>
        </p:nvSpPr>
        <p:spPr>
          <a:xfrm>
            <a:off x="2798445" y="932180"/>
            <a:ext cx="4951095" cy="5812790"/>
          </a:xfrm>
        </p:spPr>
        <p:txBody>
          <a:bodyPr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0"/>
              <a:t>1996-2016 – </a:t>
            </a:r>
            <a:r>
              <a:t>20 år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49,3%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First-fill bourbon och ex-islayfat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Ca 1200:-</a:t>
            </a:r>
            <a:r>
              <a:t> utomlands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Ardmore, en Highlandwhisky ägd av Beam Suntory (Laphroaig, Bowmore mfl)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Doft:</a:t>
            </a:r>
            <a:r>
              <a:t> Mild fruktig rök, vanilj, äpple, kanel, smör och läder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Smak:</a:t>
            </a:r>
            <a:r>
              <a:t> Först pepprig, sen fruktig, sen rök, tobak och läder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Eftersmak:</a:t>
            </a:r>
            <a:r>
              <a:t> Läder, mörk choklad och en söt rökighet som växer</a:t>
            </a:r>
          </a:p>
        </p:txBody>
      </p:sp>
      <p:sp>
        <p:nvSpPr>
          <p:cNvPr id="3" name="Textruta1"/>
          <p:cNvSpPr txBox="1">
            <a:extLst>
              <a:ext uri="smNativeData">
                <pr:smNativeData xmlns:pr="smNativeData" val="SMDATA_13_j2HKXx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BcD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1AgAAUwEAANo1AABBBQAAACAAACYAAAAIAAAA//////////8="/>
              </a:ext>
            </a:extLst>
          </p:cNvSpPr>
          <p:nvPr/>
        </p:nvSpPr>
        <p:spPr>
          <a:xfrm>
            <a:off x="358775" y="215265"/>
            <a:ext cx="8395335" cy="638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l" defTabSz="44958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2400" b="1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/>
              <a:t>4.	Th</a:t>
            </a:r>
            <a:r>
              <a:t>e Ardmore 1996 - 20 år</a:t>
            </a:r>
          </a:p>
        </p:txBody>
      </p:sp>
      <p:pic>
        <p:nvPicPr>
          <p:cNvPr id="4" name="Bild1"/>
          <p:cNvPicPr>
            <a:picLocks noChangeAspect="1"/>
            <a:extLst>
              <a:ext uri="smNativeData">
                <pr:smNativeData xmlns:pr="smNativeData" val="SMDATA_15_j2HKXxMAAAAlAAAAEQAAAC0AAAAAkAAAAEgAAACQAAAAS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UAAAAAQAAABQAAAAUAAAAFAAAAAEAAAAAAAAAZAAAAGQAAAAAAAAAZAAAAGQAAAAVAAAAYAAAAAAAAAAAAAAADwAAACADAAAAAAAAAAAAAAEAAACgMgAAAAAAAAAAAAA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UwEAAL0FAAArEAAAbSM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932815"/>
            <a:ext cx="2413000" cy="4826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Under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3EQAAvAUAAKwvAAB+KQAAEAAAACYAAAAIAAAAffD///////8="/>
              </a:ext>
            </a:extLst>
          </p:cNvSpPr>
          <p:nvPr>
            <p:ph type="subTitle" idx="1"/>
          </p:nvPr>
        </p:nvSpPr>
        <p:spPr>
          <a:xfrm>
            <a:off x="2798445" y="932180"/>
            <a:ext cx="4951095" cy="581279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1997 – 2020 </a:t>
            </a:r>
            <a:r>
              <a:rPr b="1"/>
              <a:t>22 år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55,1%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Sherry Butt, 510 flaskor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Ca 3000:-</a:t>
            </a:r>
            <a:r>
              <a:t> andrahandsmarknad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Cigar Malt är en serie flaskor som släpps av den oberoende buteljeraren Ian Macleod. Denna släpptes exklusivt för Cinderella Whisky Fair 2020.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Doft:</a:t>
            </a:r>
            <a:r>
              <a:t> Fikon, russin, ingefära, honung, jordgubbar, läder och tobak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Smak:</a:t>
            </a:r>
            <a:r>
              <a:t> Fyllig, kryddig, mörka frukter, tobaksblad, halm, mörk choklad och gräddkola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Eftersmak:</a:t>
            </a:r>
            <a:r>
              <a:t> Söt, ek, mörka frukter och svarta vinbär</a:t>
            </a:r>
          </a:p>
        </p:txBody>
      </p:sp>
      <p:sp>
        <p:nvSpPr>
          <p:cNvPr id="3" name="Textruta1"/>
          <p:cNvSpPr txBox="1">
            <a:extLst>
              <a:ext uri="smNativeData">
                <pr:smNativeData xmlns:pr="smNativeData" val="SMDATA_13_j2HKXx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BcD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1AgAAUwEAANo1AABBBQAAACAAACYAAAAIAAAA//////////8="/>
              </a:ext>
            </a:extLst>
          </p:cNvSpPr>
          <p:nvPr/>
        </p:nvSpPr>
        <p:spPr>
          <a:xfrm>
            <a:off x="358775" y="215265"/>
            <a:ext cx="8395335" cy="638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l" defTabSz="44958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2400" b="1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5.	Chieftain´s Cigar Malt - 22 år</a:t>
            </a:r>
          </a:p>
        </p:txBody>
      </p:sp>
      <p:pic>
        <p:nvPicPr>
          <p:cNvPr id="4" name="Bild1"/>
          <p:cNvPicPr>
            <a:picLocks noChangeAspect="1"/>
            <a:extLst>
              <a:ext uri="smNativeData">
                <pr:smNativeData xmlns:pr="smNativeData" val="SMDATA_15_j2HKXxMAAAAlAAAAEQAAAC0AAAAAkAAAAEgAAACQAAAAS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AAAAAAAAAAA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UwEAAKAFAAD0DwAA3yI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914400"/>
            <a:ext cx="2378075" cy="47542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Under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3EQAAvAUAAKwvAAB+KQAAAAAAACYAAAAIAAAAffD///////8="/>
              </a:ext>
            </a:extLst>
          </p:cNvSpPr>
          <p:nvPr>
            <p:ph type="subTitle" idx="1"/>
          </p:nvPr>
        </p:nvSpPr>
        <p:spPr>
          <a:xfrm>
            <a:off x="2798445" y="932180"/>
            <a:ext cx="4951095" cy="581279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1989 – 2013 </a:t>
            </a:r>
            <a:r>
              <a:rPr b="1"/>
              <a:t>23 år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48,9%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Sherry och förmodligen också bourbon, 1800 flaskor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Ca 4000:- </a:t>
            </a:r>
            <a:r>
              <a:t>andrahandsmarknad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Speciellt framtagen för Skandinavien. Gavs ut i 1800 flaskor 2013.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Doft:</a:t>
            </a:r>
            <a:r>
              <a:t> Torvrök, sälta, fruktig, citrus, vanilj,  bränt trä?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Smak:</a:t>
            </a:r>
            <a:r>
              <a:t> Citrus, pepprig, vanilj, maltig, tropiska frukter och vit choklad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Eftersmak:</a:t>
            </a:r>
            <a:r>
              <a:t> Choklad, vanilj, pepprig och en lång smörig rökighet</a:t>
            </a:r>
          </a:p>
        </p:txBody>
      </p:sp>
      <p:sp>
        <p:nvSpPr>
          <p:cNvPr id="3" name="Textruta1"/>
          <p:cNvSpPr txBox="1">
            <a:extLst>
              <a:ext uri="smNativeData">
                <pr:smNativeData xmlns:pr="smNativeData" val="SMDATA_13_j2HKXx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BcD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1AgAAUwEAANo1AABBBQAAACAAACYAAAAIAAAA//////////8="/>
              </a:ext>
            </a:extLst>
          </p:cNvSpPr>
          <p:nvPr/>
        </p:nvSpPr>
        <p:spPr>
          <a:xfrm>
            <a:off x="358775" y="215265"/>
            <a:ext cx="8395335" cy="638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l" defTabSz="44958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2400" b="1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/>
              <a:t>6.	</a:t>
            </a:r>
            <a:r>
              <a:t>Laphroaig Vintage 1989 - 23 år</a:t>
            </a:r>
          </a:p>
        </p:txBody>
      </p:sp>
      <p:pic>
        <p:nvPicPr>
          <p:cNvPr id="4" name="Bild1"/>
          <p:cNvPicPr>
            <a:picLocks noChangeAspect="1"/>
            <a:extLst>
              <a:ext uri="smNativeData">
                <pr:smNativeData xmlns:pr="smNativeData" val="SMDATA_15_j2HKXxMAAAAlAAAAEQAAAG0AAAAAkAAAAEgAAACQAAAAS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UAAAAAQAAABQAAAAUAAAAFAAAAAEAAAAAAAAAZAAAAGQAAAAAAAAAZAAAAGQAAAAVAAAAYAAAAAAAAAAAAAAADwAAACADAAAAAAAAAAAAAAEAAACgMgAAAAAAAAAAAAA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MUSAADFEgAAxRIAAMUS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4/7//9UGAACoEQAAmh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" y="1110615"/>
            <a:ext cx="3051175" cy="30511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Under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3EQAAvAUAAKwvAAB+KQAAEAAAACYAAAAIAAAAffD///////8="/>
              </a:ext>
            </a:extLst>
          </p:cNvSpPr>
          <p:nvPr>
            <p:ph type="subTitle" idx="1"/>
          </p:nvPr>
        </p:nvSpPr>
        <p:spPr>
          <a:xfrm>
            <a:off x="2798445" y="932180"/>
            <a:ext cx="4951095" cy="581279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2002-2019 </a:t>
            </a:r>
            <a:r>
              <a:rPr b="1"/>
              <a:t>17 år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51,1%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Sherry Hogshead, 293 flaskor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Ca 2000:- </a:t>
            </a:r>
            <a:r>
              <a:t>andrahandsmarknad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En Singlecask från klassiska Springbank speciellt framtagen för att fira Symposiums 25-års jubileum. Exklusivt för Sverige.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Doft:</a:t>
            </a:r>
            <a:r>
              <a:t> Rök, valnöt, russin, peppar, läder och tobak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Smak:</a:t>
            </a:r>
            <a:r>
              <a:t> Kryddig, torvig, tobak, lakrits och russin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Eftersmak:</a:t>
            </a:r>
            <a:r>
              <a:t> Mörk choklad, tobak och lång kryddig rökighet</a:t>
            </a:r>
          </a:p>
        </p:txBody>
      </p:sp>
      <p:sp>
        <p:nvSpPr>
          <p:cNvPr id="3" name="Textruta1"/>
          <p:cNvSpPr txBox="1">
            <a:extLst>
              <a:ext uri="smNativeData">
                <pr:smNativeData xmlns:pr="smNativeData" val="SMDATA_13_j2HKXx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BcD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1AgAAUwEAANo1AABBBQAAECAAACYAAAAIAAAA//////////8="/>
              </a:ext>
            </a:extLst>
          </p:cNvSpPr>
          <p:nvPr/>
        </p:nvSpPr>
        <p:spPr>
          <a:xfrm>
            <a:off x="358775" y="215265"/>
            <a:ext cx="8395335" cy="638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l" defTabSz="44958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2400" b="1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7.	Longrow 17 for Symposium - 17 år</a:t>
            </a:r>
          </a:p>
        </p:txBody>
      </p:sp>
      <p:pic>
        <p:nvPicPr>
          <p:cNvPr id="4" name="Bild1"/>
          <p:cNvPicPr>
            <a:picLocks noChangeAspect="1"/>
            <a:extLst>
              <a:ext uri="smNativeData">
                <pr:smNativeData xmlns:pr="smNativeData" val="SMDATA_15_j2HKXxMAAAAlAAAAEQAAAC0AAAAAkAAAAEgAAACQAAAAS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AAAAAAAAAAA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AkIAACwEwAACQgAALAT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NQIAAC4GAACwDgAAwCQ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004570"/>
            <a:ext cx="2028825" cy="496951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Underrubrik1"/>
          <p:cNvSpPr>
            <a:spLocks noGrp="1" noChangeArrowheads="1"/>
            <a:extLst>
              <a:ext uri="smNativeData">
                <pr:smNativeData xmlns:pr="smNativeData" val="SMDATA_13_j2HK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3EQAAvAUAAKwvAAB+KQAAAAAAACYAAAAIAAAAffD///////8="/>
              </a:ext>
            </a:extLst>
          </p:cNvSpPr>
          <p:nvPr>
            <p:ph type="subTitle" idx="1"/>
          </p:nvPr>
        </p:nvSpPr>
        <p:spPr>
          <a:xfrm>
            <a:off x="2798445" y="932180"/>
            <a:ext cx="4951095" cy="581279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0"/>
              <a:t>Buteljerad 2019 – </a:t>
            </a:r>
            <a:r>
              <a:t>21 år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49,7%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Ex-Bourbon &amp; Pedro Ximénez Finish. 2500 flaskor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Ca 4000:-</a:t>
            </a:r>
            <a:r>
              <a:t> andrahandsmarknad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Klassiska Bowmore, en sällan skådad exklusiv PX-lagring som släpptes i travel retail och gick åt som en löning direkt.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Doft:</a:t>
            </a:r>
            <a:r>
              <a:t> Liten rökighet, fudge, fikon, liten ton av rosor och gräs, lite stearin, vedeldad utomhusbrasa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Smak:</a:t>
            </a:r>
            <a:r>
              <a:t> Fruktig, litet metalliskt stick, kryddig, lite rosor och ingefära, övergår i russin och nötter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b="1"/>
              <a:t>Eftersmak:</a:t>
            </a:r>
            <a:r>
              <a:t> Rök, pepprig, besk sötma</a:t>
            </a:r>
          </a:p>
        </p:txBody>
      </p:sp>
      <p:sp>
        <p:nvSpPr>
          <p:cNvPr id="3" name="Textruta1"/>
          <p:cNvSpPr txBox="1">
            <a:extLst>
              <a:ext uri="smNativeData">
                <pr:smNativeData xmlns:pr="smNativeData" val="SMDATA_13_j2HKXx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BcD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1AgAAUwEAANo1AABBBQAAACAAACYAAAAIAAAA//////////8="/>
              </a:ext>
            </a:extLst>
          </p:cNvSpPr>
          <p:nvPr/>
        </p:nvSpPr>
        <p:spPr>
          <a:xfrm>
            <a:off x="358775" y="215265"/>
            <a:ext cx="8395335" cy="638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l" defTabSz="44958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2400" b="1" i="0" u="none" strike="noStrike" kern="1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/>
              <a:t>8.	</a:t>
            </a:r>
            <a:r>
              <a:t>Bowmore PX - 21 år</a:t>
            </a:r>
          </a:p>
        </p:txBody>
      </p:sp>
      <p:pic>
        <p:nvPicPr>
          <p:cNvPr id="4" name="Bild1"/>
          <p:cNvPicPr>
            <a:picLocks noChangeAspect="1"/>
            <a:extLst>
              <a:ext uri="smNativeData">
                <pr:smNativeData xmlns:pr="smNativeData" val="SMDATA_15_j2HKXxMAAAAlAAAAEQAAAC0AAAAAkAAAAEgAAACQAAAAS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UAAAAAQAAABQAAAAUAAAAFAAAAAEAAAAAAAAAZAAAAGQAAAAAAAAAZAAAAGQAAAAVAAAAYAAAAAAAAAAAAAAADwAAACADAAAAAAAAAAAAAAEAAACgMgAAAAAAAAAAAAA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xAEAABAHAAAgEAAAbSM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" y="1148080"/>
            <a:ext cx="2334260" cy="46107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ztell</cp:lastModifiedBy>
  <cp:revision>0</cp:revision>
  <dcterms:created xsi:type="dcterms:W3CDTF">2020-12-04T16:04:32Z</dcterms:created>
  <dcterms:modified xsi:type="dcterms:W3CDTF">2020-12-04T16:19:27Z</dcterms:modified>
</cp:coreProperties>
</file>